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 id="263" r:id="rId8"/>
    <p:sldId id="264" r:id="rId9"/>
    <p:sldId id="265" r:id="rId10"/>
    <p:sldId id="266" r:id="rId11"/>
    <p:sldId id="268"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50A6F0-19D9-4A82-8775-2B53B9609334}"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AA1-C295-4D7B-A632-BACD447C2E5C}" type="slidenum">
              <a:rPr lang="en-US" smtClean="0"/>
              <a:t>‹#›</a:t>
            </a:fld>
            <a:endParaRPr lang="en-US"/>
          </a:p>
        </p:txBody>
      </p:sp>
    </p:spTree>
    <p:extLst>
      <p:ext uri="{BB962C8B-B14F-4D97-AF65-F5344CB8AC3E}">
        <p14:creationId xmlns:p14="http://schemas.microsoft.com/office/powerpoint/2010/main" val="3918842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0A6F0-19D9-4A82-8775-2B53B9609334}"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AA1-C295-4D7B-A632-BACD447C2E5C}" type="slidenum">
              <a:rPr lang="en-US" smtClean="0"/>
              <a:t>‹#›</a:t>
            </a:fld>
            <a:endParaRPr lang="en-US"/>
          </a:p>
        </p:txBody>
      </p:sp>
    </p:spTree>
    <p:extLst>
      <p:ext uri="{BB962C8B-B14F-4D97-AF65-F5344CB8AC3E}">
        <p14:creationId xmlns:p14="http://schemas.microsoft.com/office/powerpoint/2010/main" val="23565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0A6F0-19D9-4A82-8775-2B53B9609334}"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AA1-C295-4D7B-A632-BACD447C2E5C}" type="slidenum">
              <a:rPr lang="en-US" smtClean="0"/>
              <a:t>‹#›</a:t>
            </a:fld>
            <a:endParaRPr lang="en-US"/>
          </a:p>
        </p:txBody>
      </p:sp>
    </p:spTree>
    <p:extLst>
      <p:ext uri="{BB962C8B-B14F-4D97-AF65-F5344CB8AC3E}">
        <p14:creationId xmlns:p14="http://schemas.microsoft.com/office/powerpoint/2010/main" val="157484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0A6F0-19D9-4A82-8775-2B53B9609334}"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AA1-C295-4D7B-A632-BACD447C2E5C}" type="slidenum">
              <a:rPr lang="en-US" smtClean="0"/>
              <a:t>‹#›</a:t>
            </a:fld>
            <a:endParaRPr lang="en-US"/>
          </a:p>
        </p:txBody>
      </p:sp>
    </p:spTree>
    <p:extLst>
      <p:ext uri="{BB962C8B-B14F-4D97-AF65-F5344CB8AC3E}">
        <p14:creationId xmlns:p14="http://schemas.microsoft.com/office/powerpoint/2010/main" val="48160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0A6F0-19D9-4A82-8775-2B53B9609334}"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AA1-C295-4D7B-A632-BACD447C2E5C}" type="slidenum">
              <a:rPr lang="en-US" smtClean="0"/>
              <a:t>‹#›</a:t>
            </a:fld>
            <a:endParaRPr lang="en-US"/>
          </a:p>
        </p:txBody>
      </p:sp>
    </p:spTree>
    <p:extLst>
      <p:ext uri="{BB962C8B-B14F-4D97-AF65-F5344CB8AC3E}">
        <p14:creationId xmlns:p14="http://schemas.microsoft.com/office/powerpoint/2010/main" val="202059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50A6F0-19D9-4A82-8775-2B53B9609334}"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B9AA1-C295-4D7B-A632-BACD447C2E5C}" type="slidenum">
              <a:rPr lang="en-US" smtClean="0"/>
              <a:t>‹#›</a:t>
            </a:fld>
            <a:endParaRPr lang="en-US"/>
          </a:p>
        </p:txBody>
      </p:sp>
    </p:spTree>
    <p:extLst>
      <p:ext uri="{BB962C8B-B14F-4D97-AF65-F5344CB8AC3E}">
        <p14:creationId xmlns:p14="http://schemas.microsoft.com/office/powerpoint/2010/main" val="399569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50A6F0-19D9-4A82-8775-2B53B9609334}" type="datetimeFigureOut">
              <a:rPr lang="en-US" smtClean="0"/>
              <a:t>6/8/2022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B9AA1-C295-4D7B-A632-BACD447C2E5C}" type="slidenum">
              <a:rPr lang="en-US" smtClean="0"/>
              <a:t>‹#›</a:t>
            </a:fld>
            <a:endParaRPr lang="en-US"/>
          </a:p>
        </p:txBody>
      </p:sp>
    </p:spTree>
    <p:extLst>
      <p:ext uri="{BB962C8B-B14F-4D97-AF65-F5344CB8AC3E}">
        <p14:creationId xmlns:p14="http://schemas.microsoft.com/office/powerpoint/2010/main" val="131988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50A6F0-19D9-4A82-8775-2B53B9609334}" type="datetimeFigureOut">
              <a:rPr lang="en-US" smtClean="0"/>
              <a:t>6/8/2022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B9AA1-C295-4D7B-A632-BACD447C2E5C}" type="slidenum">
              <a:rPr lang="en-US" smtClean="0"/>
              <a:t>‹#›</a:t>
            </a:fld>
            <a:endParaRPr lang="en-US"/>
          </a:p>
        </p:txBody>
      </p:sp>
    </p:spTree>
    <p:extLst>
      <p:ext uri="{BB962C8B-B14F-4D97-AF65-F5344CB8AC3E}">
        <p14:creationId xmlns:p14="http://schemas.microsoft.com/office/powerpoint/2010/main" val="102573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0A6F0-19D9-4A82-8775-2B53B9609334}" type="datetimeFigureOut">
              <a:rPr lang="en-US" smtClean="0"/>
              <a:t>6/8/2022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B9AA1-C295-4D7B-A632-BACD447C2E5C}" type="slidenum">
              <a:rPr lang="en-US" smtClean="0"/>
              <a:t>‹#›</a:t>
            </a:fld>
            <a:endParaRPr lang="en-US"/>
          </a:p>
        </p:txBody>
      </p:sp>
    </p:spTree>
    <p:extLst>
      <p:ext uri="{BB962C8B-B14F-4D97-AF65-F5344CB8AC3E}">
        <p14:creationId xmlns:p14="http://schemas.microsoft.com/office/powerpoint/2010/main" val="286775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0A6F0-19D9-4A82-8775-2B53B9609334}"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B9AA1-C295-4D7B-A632-BACD447C2E5C}" type="slidenum">
              <a:rPr lang="en-US" smtClean="0"/>
              <a:t>‹#›</a:t>
            </a:fld>
            <a:endParaRPr lang="en-US"/>
          </a:p>
        </p:txBody>
      </p:sp>
    </p:spTree>
    <p:extLst>
      <p:ext uri="{BB962C8B-B14F-4D97-AF65-F5344CB8AC3E}">
        <p14:creationId xmlns:p14="http://schemas.microsoft.com/office/powerpoint/2010/main" val="404900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0A6F0-19D9-4A82-8775-2B53B9609334}"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B9AA1-C295-4D7B-A632-BACD447C2E5C}" type="slidenum">
              <a:rPr lang="en-US" smtClean="0"/>
              <a:t>‹#›</a:t>
            </a:fld>
            <a:endParaRPr lang="en-US"/>
          </a:p>
        </p:txBody>
      </p:sp>
    </p:spTree>
    <p:extLst>
      <p:ext uri="{BB962C8B-B14F-4D97-AF65-F5344CB8AC3E}">
        <p14:creationId xmlns:p14="http://schemas.microsoft.com/office/powerpoint/2010/main" val="162349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0A6F0-19D9-4A82-8775-2B53B9609334}" type="datetimeFigureOut">
              <a:rPr lang="en-US" smtClean="0"/>
              <a:t>6/8/2022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B9AA1-C295-4D7B-A632-BACD447C2E5C}" type="slidenum">
              <a:rPr lang="en-US" smtClean="0"/>
              <a:t>‹#›</a:t>
            </a:fld>
            <a:endParaRPr lang="en-US"/>
          </a:p>
        </p:txBody>
      </p:sp>
    </p:spTree>
    <p:extLst>
      <p:ext uri="{BB962C8B-B14F-4D97-AF65-F5344CB8AC3E}">
        <p14:creationId xmlns:p14="http://schemas.microsoft.com/office/powerpoint/2010/main" val="2003404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244" y="1136689"/>
            <a:ext cx="11101589" cy="3836003"/>
          </a:xfrm>
        </p:spPr>
        <p:txBody>
          <a:bodyPr>
            <a:normAutofit/>
          </a:bodyPr>
          <a:lstStyle/>
          <a:p>
            <a:pPr>
              <a:lnSpc>
                <a:spcPct val="150000"/>
              </a:lnSpc>
            </a:pPr>
            <a:r>
              <a:rPr lang="fa-IR" dirty="0" smtClean="0">
                <a:cs typeface="+mn-cs"/>
              </a:rPr>
              <a:t>آشنایی با </a:t>
            </a:r>
            <a:r>
              <a:rPr lang="fa-IR" i="1" u="sng" dirty="0" smtClean="0">
                <a:solidFill>
                  <a:srgbClr val="FF0000"/>
                </a:solidFill>
                <a:cs typeface="+mn-cs"/>
              </a:rPr>
              <a:t>واحد توانمندسازی </a:t>
            </a:r>
            <a:r>
              <a:rPr lang="fa-IR" dirty="0">
                <a:cs typeface="+mn-cs"/>
              </a:rPr>
              <a:t>معاونت تحقیقات و فناوری دانشگاه علوم پزشکی اصفهان </a:t>
            </a:r>
            <a:endParaRPr lang="en-US" dirty="0">
              <a:cs typeface="+mn-cs"/>
            </a:endParaRPr>
          </a:p>
        </p:txBody>
      </p:sp>
      <p:pic>
        <p:nvPicPr>
          <p:cNvPr id="4" name="Picture 3"/>
          <p:cNvPicPr>
            <a:picLocks noChangeAspect="1"/>
          </p:cNvPicPr>
          <p:nvPr/>
        </p:nvPicPr>
        <p:blipFill>
          <a:blip r:embed="rId2"/>
          <a:stretch>
            <a:fillRect/>
          </a:stretch>
        </p:blipFill>
        <p:spPr>
          <a:xfrm>
            <a:off x="10522039" y="174122"/>
            <a:ext cx="1484742" cy="1925134"/>
          </a:xfrm>
          <a:prstGeom prst="rect">
            <a:avLst/>
          </a:prstGeom>
        </p:spPr>
      </p:pic>
    </p:spTree>
    <p:extLst>
      <p:ext uri="{BB962C8B-B14F-4D97-AF65-F5344CB8AC3E}">
        <p14:creationId xmlns:p14="http://schemas.microsoft.com/office/powerpoint/2010/main" val="1364255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992" y="0"/>
            <a:ext cx="10515600" cy="1325563"/>
          </a:xfrm>
        </p:spPr>
        <p:txBody>
          <a:bodyPr/>
          <a:lstStyle/>
          <a:p>
            <a:pPr algn="r" rtl="1"/>
            <a:r>
              <a:rPr lang="fa-IR" dirty="0" smtClean="0"/>
              <a:t>مشاوره پژوهشی و فناوری </a:t>
            </a:r>
            <a:endParaRPr lang="en-US" dirty="0"/>
          </a:p>
        </p:txBody>
      </p:sp>
      <p:sp>
        <p:nvSpPr>
          <p:cNvPr id="3" name="Content Placeholder 2"/>
          <p:cNvSpPr>
            <a:spLocks noGrp="1"/>
          </p:cNvSpPr>
          <p:nvPr>
            <p:ph idx="1"/>
          </p:nvPr>
        </p:nvSpPr>
        <p:spPr>
          <a:xfrm>
            <a:off x="321972" y="2073499"/>
            <a:ext cx="11302284" cy="5009880"/>
          </a:xfrm>
        </p:spPr>
        <p:txBody>
          <a:bodyPr>
            <a:normAutofit/>
          </a:bodyPr>
          <a:lstStyle/>
          <a:p>
            <a:pPr algn="r" rtl="1"/>
            <a:endParaRPr lang="fa-IR" dirty="0"/>
          </a:p>
          <a:p>
            <a:pPr marL="0" indent="0" algn="r" rtl="1">
              <a:buNone/>
            </a:pPr>
            <a:r>
              <a:rPr lang="fa-IR" b="1" dirty="0" smtClean="0">
                <a:solidFill>
                  <a:srgbClr val="FF0000"/>
                </a:solidFill>
              </a:rPr>
              <a:t>ميز مشاوره پژوهش:</a:t>
            </a:r>
          </a:p>
          <a:p>
            <a:pPr marL="0" indent="0" algn="r" rtl="1">
              <a:lnSpc>
                <a:spcPct val="100000"/>
              </a:lnSpc>
              <a:buNone/>
            </a:pPr>
            <a:r>
              <a:rPr lang="fa-IR" dirty="0" smtClean="0"/>
              <a:t>يکي از نيازهاي اعضاي محترم هيات علمي و ساير محققان دانشگاه، کسب اطلاعات از طريق دريافت مشاوره در حوزه هاي مختلف مرتبط با فعاليتهاي تحقيقاتي آنهاست. واحد توانمندسازي پژوهش با فراهم نمودن بستر نوين ارائه خدمات مشاوره پژوهشي، اقدام به راه اندازي سامانه ميز مشاوره پژوهشي جهت ارائه خدمات با کيفيت و معتبر در حوزه هاي محتلف پژوهشي به اعضاي هيات علمي و محققان خود نموده است. بمنظور استفاده از خدمات مشاوره پژوهشي کافيست پژوهشگران با مراجعه به بخش "مشاوره" در سامانه پژوهشيار درخواست خود براي دريافت خدمات مشاوره را ثبت نموده و در زمان انتخاب شده بصورت غيرحضوري يا حضوري خدمات مورد نياز خود را دريافت نمايند.</a:t>
            </a:r>
            <a:endParaRPr lang="en-US" dirty="0"/>
          </a:p>
        </p:txBody>
      </p:sp>
      <p:pic>
        <p:nvPicPr>
          <p:cNvPr id="8" name="Picture 7"/>
          <p:cNvPicPr>
            <a:picLocks noChangeAspect="1"/>
          </p:cNvPicPr>
          <p:nvPr/>
        </p:nvPicPr>
        <p:blipFill>
          <a:blip r:embed="rId2"/>
          <a:stretch>
            <a:fillRect/>
          </a:stretch>
        </p:blipFill>
        <p:spPr>
          <a:xfrm>
            <a:off x="81566" y="0"/>
            <a:ext cx="3552381" cy="3000000"/>
          </a:xfrm>
          <a:prstGeom prst="rect">
            <a:avLst/>
          </a:prstGeom>
        </p:spPr>
      </p:pic>
    </p:spTree>
    <p:extLst>
      <p:ext uri="{BB962C8B-B14F-4D97-AF65-F5344CB8AC3E}">
        <p14:creationId xmlns:p14="http://schemas.microsoft.com/office/powerpoint/2010/main" val="1345043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3031" y="90152"/>
            <a:ext cx="12088969" cy="6632620"/>
          </a:xfrm>
          <a:prstGeom prst="rect">
            <a:avLst/>
          </a:prstGeom>
        </p:spPr>
      </p:pic>
    </p:spTree>
    <p:extLst>
      <p:ext uri="{BB962C8B-B14F-4D97-AF65-F5344CB8AC3E}">
        <p14:creationId xmlns:p14="http://schemas.microsoft.com/office/powerpoint/2010/main" val="3584406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93184" y="167426"/>
            <a:ext cx="11835683" cy="6220496"/>
          </a:xfrm>
          <a:prstGeom prst="rect">
            <a:avLst/>
          </a:prstGeom>
        </p:spPr>
      </p:pic>
    </p:spTree>
    <p:extLst>
      <p:ext uri="{BB962C8B-B14F-4D97-AF65-F5344CB8AC3E}">
        <p14:creationId xmlns:p14="http://schemas.microsoft.com/office/powerpoint/2010/main" val="2952414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592428" y="1466742"/>
            <a:ext cx="10779617" cy="344636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200000"/>
              </a:lnSpc>
            </a:pPr>
            <a:r>
              <a:rPr lang="fa-IR" sz="2000" b="1" dirty="0" smtClean="0">
                <a:latin typeface="Arial" panose="020B0604020202020204" pitchFamily="34" charset="0"/>
                <a:cs typeface="Arial" panose="020B0604020202020204" pitchFamily="34" charset="0"/>
              </a:rPr>
              <a:t>با توجه به رسالت اطلاع رسانی  کتابخانه مجتمع آموزشی درمانی و پژوهشی خورشید ، امید است توانسته باشیم به نحو شایسته خدمات توانمندسازی پژوهشی معاونت تحقیقات و فناوری دانشگاه علوم پزشکی اصفهان  را به شما               اعضای محترم هیات علمی مرکز معرفی نموده باشیم.</a:t>
            </a:r>
            <a:endParaRPr lang="fa-I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22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53037"/>
          </a:xfrm>
        </p:spPr>
        <p:txBody>
          <a:bodyPr/>
          <a:lstStyle/>
          <a:p>
            <a:pPr algn="ctr"/>
            <a:r>
              <a:rPr lang="fa-IR" dirty="0" smtClean="0"/>
              <a:t>توانمندسازی پژوهشی و فناوری</a:t>
            </a:r>
            <a:endParaRPr lang="en-US" dirty="0"/>
          </a:p>
        </p:txBody>
      </p:sp>
      <p:sp>
        <p:nvSpPr>
          <p:cNvPr id="3" name="Content Placeholder 2"/>
          <p:cNvSpPr>
            <a:spLocks noGrp="1"/>
          </p:cNvSpPr>
          <p:nvPr>
            <p:ph idx="1"/>
          </p:nvPr>
        </p:nvSpPr>
        <p:spPr>
          <a:xfrm>
            <a:off x="180304" y="1326524"/>
            <a:ext cx="11861442" cy="5318975"/>
          </a:xfrm>
        </p:spPr>
        <p:txBody>
          <a:bodyPr>
            <a:normAutofit fontScale="92500"/>
          </a:bodyPr>
          <a:lstStyle/>
          <a:p>
            <a:pPr marL="0" indent="0" algn="r" rtl="1">
              <a:lnSpc>
                <a:spcPct val="160000"/>
              </a:lnSpc>
              <a:buNone/>
            </a:pPr>
            <a:r>
              <a:rPr lang="fa-IR" dirty="0" smtClean="0"/>
              <a:t>يکي از رسالتهاي معاونت تحقيقات و فناوري </a:t>
            </a:r>
            <a:r>
              <a:rPr lang="fa-IR" dirty="0" smtClean="0">
                <a:solidFill>
                  <a:srgbClr val="FF0000"/>
                </a:solidFill>
              </a:rPr>
              <a:t>توسعه توانمنديهاي پژوهشي در بين اعضاي هيات علمي و محققان دانشگاهي </a:t>
            </a:r>
            <a:r>
              <a:rPr lang="fa-IR" dirty="0" smtClean="0"/>
              <a:t>است. در اين راستا واحد توانمندسازي پژوهشي با هدف زمينه سازي بمنظور آموزش مهارتهاي پژوهشي در بين جامعه هدف خود که شامل </a:t>
            </a:r>
            <a:r>
              <a:rPr lang="fa-IR" u="sng" dirty="0" smtClean="0"/>
              <a:t>اعضاي هيات علمي</a:t>
            </a:r>
            <a:r>
              <a:rPr lang="fa-IR" dirty="0" smtClean="0"/>
              <a:t>، </a:t>
            </a:r>
            <a:r>
              <a:rPr lang="fa-IR" u="sng" dirty="0" smtClean="0"/>
              <a:t>دانشجويان</a:t>
            </a:r>
            <a:r>
              <a:rPr lang="fa-IR" dirty="0" smtClean="0"/>
              <a:t> و </a:t>
            </a:r>
            <a:r>
              <a:rPr lang="fa-IR" u="sng" dirty="0" smtClean="0"/>
              <a:t>پژوهشگران دانشگاه </a:t>
            </a:r>
            <a:r>
              <a:rPr lang="fa-IR" dirty="0" smtClean="0"/>
              <a:t>مي باشند ايجاد شده است. اهداف واحد توانمندسازي پژوهشي عبارتند از :</a:t>
            </a:r>
          </a:p>
          <a:p>
            <a:pPr algn="r" rtl="1">
              <a:lnSpc>
                <a:spcPct val="100000"/>
              </a:lnSpc>
              <a:buFont typeface="Wingdings" panose="05000000000000000000" pitchFamily="2" charset="2"/>
              <a:buChar char="ü"/>
            </a:pPr>
            <a:r>
              <a:rPr lang="fa-IR" dirty="0" smtClean="0">
                <a:solidFill>
                  <a:srgbClr val="FF0000"/>
                </a:solidFill>
              </a:rPr>
              <a:t>برنامه ريزي بمنظور توسعه مهارتهاي پژوهشي از طريق کميته توانمندسازي پژوهشي و فناوري دانشگاه</a:t>
            </a:r>
          </a:p>
          <a:p>
            <a:pPr algn="r" rtl="1">
              <a:lnSpc>
                <a:spcPct val="100000"/>
              </a:lnSpc>
              <a:buFont typeface="Wingdings" panose="05000000000000000000" pitchFamily="2" charset="2"/>
              <a:buChar char="ü"/>
            </a:pPr>
            <a:r>
              <a:rPr lang="fa-IR" dirty="0" smtClean="0">
                <a:solidFill>
                  <a:srgbClr val="00B0F0"/>
                </a:solidFill>
              </a:rPr>
              <a:t>نيازسنجي دوره هاي آموزشي مرتبط با حوزه هاي پژوهشي و فناوري</a:t>
            </a:r>
          </a:p>
          <a:p>
            <a:pPr algn="r" rtl="1">
              <a:lnSpc>
                <a:spcPct val="100000"/>
              </a:lnSpc>
              <a:buFont typeface="Wingdings" panose="05000000000000000000" pitchFamily="2" charset="2"/>
              <a:buChar char="ü"/>
            </a:pPr>
            <a:r>
              <a:rPr lang="fa-IR" dirty="0" smtClean="0">
                <a:solidFill>
                  <a:srgbClr val="00B050"/>
                </a:solidFill>
              </a:rPr>
              <a:t>برگزاري کارگاههاي آموزشي مرتبط با حوزه هاي پژوهشي و فناوري</a:t>
            </a:r>
          </a:p>
          <a:p>
            <a:pPr algn="r" rtl="1">
              <a:lnSpc>
                <a:spcPct val="100000"/>
              </a:lnSpc>
              <a:buFont typeface="Wingdings" panose="05000000000000000000" pitchFamily="2" charset="2"/>
              <a:buChar char="ü"/>
            </a:pPr>
            <a:r>
              <a:rPr lang="fa-IR" dirty="0" smtClean="0">
                <a:solidFill>
                  <a:schemeClr val="accent2">
                    <a:lumMod val="75000"/>
                  </a:schemeClr>
                </a:solidFill>
              </a:rPr>
              <a:t>توليد محتواي آموزشي مرتبط با حوزه هاي پژوهشي و فناوري</a:t>
            </a:r>
          </a:p>
          <a:p>
            <a:pPr algn="r" rtl="1">
              <a:lnSpc>
                <a:spcPct val="100000"/>
              </a:lnSpc>
              <a:buFont typeface="Wingdings" panose="05000000000000000000" pitchFamily="2" charset="2"/>
              <a:buChar char="ü"/>
            </a:pPr>
            <a:r>
              <a:rPr lang="fa-IR" dirty="0" smtClean="0">
                <a:solidFill>
                  <a:srgbClr val="0070C0"/>
                </a:solidFill>
              </a:rPr>
              <a:t>ارائه خدمات مشاوره اي در حوزه هاي پژوهشي و فناوري</a:t>
            </a:r>
            <a:endParaRPr lang="en-US" dirty="0">
              <a:solidFill>
                <a:srgbClr val="0070C0"/>
              </a:solidFill>
            </a:endParaRPr>
          </a:p>
        </p:txBody>
      </p:sp>
    </p:spTree>
    <p:extLst>
      <p:ext uri="{BB962C8B-B14F-4D97-AF65-F5344CB8AC3E}">
        <p14:creationId xmlns:p14="http://schemas.microsoft.com/office/powerpoint/2010/main" val="1657632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4546" y="199839"/>
            <a:ext cx="11861443" cy="6510054"/>
          </a:xfrm>
          <a:prstGeom prst="rect">
            <a:avLst/>
          </a:prstGeom>
        </p:spPr>
      </p:pic>
    </p:spTree>
    <p:extLst>
      <p:ext uri="{BB962C8B-B14F-4D97-AF65-F5344CB8AC3E}">
        <p14:creationId xmlns:p14="http://schemas.microsoft.com/office/powerpoint/2010/main" val="1918970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54546" y="141669"/>
            <a:ext cx="11822806" cy="6452314"/>
          </a:xfrm>
          <a:prstGeom prst="rect">
            <a:avLst/>
          </a:prstGeom>
        </p:spPr>
      </p:pic>
    </p:spTree>
    <p:extLst>
      <p:ext uri="{BB962C8B-B14F-4D97-AF65-F5344CB8AC3E}">
        <p14:creationId xmlns:p14="http://schemas.microsoft.com/office/powerpoint/2010/main" val="2020544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98" y="0"/>
            <a:ext cx="8228527" cy="2506662"/>
          </a:xfrm>
        </p:spPr>
        <p:txBody>
          <a:bodyPr/>
          <a:lstStyle/>
          <a:p>
            <a:pPr algn="ctr"/>
            <a:r>
              <a:rPr lang="fa-IR" dirty="0" smtClean="0"/>
              <a:t>کارگاههای پژوهشی و فناوری</a:t>
            </a:r>
            <a:endParaRPr lang="en-US" dirty="0"/>
          </a:p>
        </p:txBody>
      </p:sp>
      <p:sp>
        <p:nvSpPr>
          <p:cNvPr id="3" name="Content Placeholder 2"/>
          <p:cNvSpPr>
            <a:spLocks noGrp="1"/>
          </p:cNvSpPr>
          <p:nvPr>
            <p:ph idx="1"/>
          </p:nvPr>
        </p:nvSpPr>
        <p:spPr>
          <a:xfrm>
            <a:off x="442711" y="2506662"/>
            <a:ext cx="10945969" cy="4351338"/>
          </a:xfrm>
        </p:spPr>
        <p:txBody>
          <a:bodyPr>
            <a:normAutofit lnSpcReduction="10000"/>
          </a:bodyPr>
          <a:lstStyle/>
          <a:p>
            <a:pPr algn="r" rtl="1">
              <a:lnSpc>
                <a:spcPct val="150000"/>
              </a:lnSpc>
              <a:buFont typeface="Wingdings" panose="05000000000000000000" pitchFamily="2" charset="2"/>
              <a:buChar char="v"/>
            </a:pPr>
            <a:r>
              <a:rPr lang="fa-IR" dirty="0" smtClean="0"/>
              <a:t>يکي ديگر از وظايف واحد توانمندسازي پژوهشي ، برگزاري کارگاه‌هاي پژوهشي جهت اعضاي محترم هيات علمي است. اين کارگاه‌ها در کنار کارگاه‌هاي آموزشي که از سوي مرکز مطالعات و توسعه آموزش پزشکي (</a:t>
            </a:r>
            <a:r>
              <a:rPr lang="en-US" dirty="0" smtClean="0"/>
              <a:t>EDC</a:t>
            </a:r>
            <a:r>
              <a:rPr lang="fa-IR" dirty="0" smtClean="0"/>
              <a:t>)</a:t>
            </a:r>
            <a:r>
              <a:rPr lang="en-US" dirty="0" smtClean="0"/>
              <a:t> </a:t>
            </a:r>
            <a:r>
              <a:rPr lang="fa-IR" dirty="0" smtClean="0"/>
              <a:t>برنامه ريزي مي شوند، از طريق سامانه توانمندسازي اعضاي هيات علمي قابل دسترس مي باشند. کارگاه‌هاي توانمندسازي پژوهشي پس از نيازسنجي، در قالب جدول زمانبندي شش ماهه برنامه ريزي و تنظيم شده و هر ماه طبق زمانبندي تعيين شده برگزار مي گردد. </a:t>
            </a:r>
          </a:p>
          <a:p>
            <a:pPr marL="0" indent="0">
              <a:buNone/>
            </a:pPr>
            <a:r>
              <a:rPr lang="fa-IR" dirty="0" smtClean="0"/>
              <a:t> </a:t>
            </a:r>
            <a:endParaRPr lang="en-US" dirty="0"/>
          </a:p>
        </p:txBody>
      </p:sp>
      <p:pic>
        <p:nvPicPr>
          <p:cNvPr id="4" name="Picture 3"/>
          <p:cNvPicPr>
            <a:picLocks noChangeAspect="1"/>
          </p:cNvPicPr>
          <p:nvPr/>
        </p:nvPicPr>
        <p:blipFill>
          <a:blip r:embed="rId2"/>
          <a:stretch>
            <a:fillRect/>
          </a:stretch>
        </p:blipFill>
        <p:spPr>
          <a:xfrm>
            <a:off x="8216721" y="42193"/>
            <a:ext cx="3850786" cy="2464469"/>
          </a:xfrm>
          <a:prstGeom prst="rect">
            <a:avLst/>
          </a:prstGeom>
        </p:spPr>
      </p:pic>
    </p:spTree>
    <p:extLst>
      <p:ext uri="{BB962C8B-B14F-4D97-AF65-F5344CB8AC3E}">
        <p14:creationId xmlns:p14="http://schemas.microsoft.com/office/powerpoint/2010/main" val="1096081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1820" y="154546"/>
            <a:ext cx="11835684" cy="6593984"/>
          </a:xfrm>
          <a:prstGeom prst="rect">
            <a:avLst/>
          </a:prstGeom>
        </p:spPr>
      </p:pic>
    </p:spTree>
    <p:extLst>
      <p:ext uri="{BB962C8B-B14F-4D97-AF65-F5344CB8AC3E}">
        <p14:creationId xmlns:p14="http://schemas.microsoft.com/office/powerpoint/2010/main" val="3134098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152" y="-29336"/>
            <a:ext cx="10516511" cy="1322947"/>
          </a:xfrm>
          <a:prstGeom prst="rect">
            <a:avLst/>
          </a:prstGeom>
        </p:spPr>
      </p:pic>
      <p:sp>
        <p:nvSpPr>
          <p:cNvPr id="2" name="Title 1"/>
          <p:cNvSpPr>
            <a:spLocks noGrp="1"/>
          </p:cNvSpPr>
          <p:nvPr>
            <p:ph type="title"/>
          </p:nvPr>
        </p:nvSpPr>
        <p:spPr>
          <a:xfrm>
            <a:off x="1305971" y="373487"/>
            <a:ext cx="10515600" cy="1918952"/>
          </a:xfrm>
        </p:spPr>
        <p:txBody>
          <a:bodyPr/>
          <a:lstStyle/>
          <a:p>
            <a:pPr algn="r" rtl="1"/>
            <a:r>
              <a:rPr lang="fa-IR" dirty="0" smtClean="0"/>
              <a:t>محتواهای آموزشی </a:t>
            </a:r>
            <a:endParaRPr lang="en-US" dirty="0"/>
          </a:p>
        </p:txBody>
      </p:sp>
      <p:sp>
        <p:nvSpPr>
          <p:cNvPr id="3" name="Content Placeholder 2"/>
          <p:cNvSpPr>
            <a:spLocks noGrp="1"/>
          </p:cNvSpPr>
          <p:nvPr>
            <p:ph idx="1"/>
          </p:nvPr>
        </p:nvSpPr>
        <p:spPr>
          <a:xfrm>
            <a:off x="193184" y="3049813"/>
            <a:ext cx="11797048" cy="3581156"/>
          </a:xfrm>
        </p:spPr>
        <p:txBody>
          <a:bodyPr/>
          <a:lstStyle/>
          <a:p>
            <a:pPr algn="r" rtl="1">
              <a:lnSpc>
                <a:spcPct val="100000"/>
              </a:lnSpc>
              <a:buFont typeface="Wingdings" panose="05000000000000000000" pitchFamily="2" charset="2"/>
              <a:buChar char="ü"/>
            </a:pPr>
            <a:r>
              <a:rPr lang="fa-IR" dirty="0" smtClean="0"/>
              <a:t>دسترسي سريع به اطلاعات و راهنماهاي آموزشي يکي از نيازهاي امروزي پژوهشگران دانشگاهي است. بر اساس تحولاتي که هر روز در حوزه تحقيقات و فناوري در حوزه پزشکي و پيراپزشکي اتفاق مي افتد، کاربران نيازمند دسترسي به منابعي براي آموزش و يادگيري هستند که در کمترين زمان بتوانند پاسخ مورد نياز خود را در زمينه مورد نظر دريافت کنند. در همين راستا واحد توانمندسازي پژوهشي تهيه و ارائه محتواهاي آموزشي در حوزه هاي مرتبط با پژوهش و تحقيقات در علوم پزشکي است در دستور کار خود قرار داده است. هم اکنون انواع مختلفي از راهنماهاي آموزشي بصورت تصويري و با هدف آموزش سريع مخاطبان تهيه شده و از طريق اين بخش در دسترس استفاده کنندگان قرار گرفته است.</a:t>
            </a:r>
            <a:endParaRPr lang="en-US" dirty="0"/>
          </a:p>
        </p:txBody>
      </p:sp>
      <p:pic>
        <p:nvPicPr>
          <p:cNvPr id="6" name="Picture 5"/>
          <p:cNvPicPr>
            <a:picLocks noChangeAspect="1"/>
          </p:cNvPicPr>
          <p:nvPr/>
        </p:nvPicPr>
        <p:blipFill>
          <a:blip r:embed="rId3"/>
          <a:stretch>
            <a:fillRect/>
          </a:stretch>
        </p:blipFill>
        <p:spPr>
          <a:xfrm>
            <a:off x="90152" y="96973"/>
            <a:ext cx="4604034" cy="2826531"/>
          </a:xfrm>
          <a:prstGeom prst="rect">
            <a:avLst/>
          </a:prstGeom>
        </p:spPr>
      </p:pic>
    </p:spTree>
    <p:extLst>
      <p:ext uri="{BB962C8B-B14F-4D97-AF65-F5344CB8AC3E}">
        <p14:creationId xmlns:p14="http://schemas.microsoft.com/office/powerpoint/2010/main" val="3837102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44699" y="257577"/>
            <a:ext cx="11603864" cy="6220495"/>
          </a:xfrm>
          <a:prstGeom prst="rect">
            <a:avLst/>
          </a:prstGeom>
        </p:spPr>
      </p:pic>
    </p:spTree>
    <p:extLst>
      <p:ext uri="{BB962C8B-B14F-4D97-AF65-F5344CB8AC3E}">
        <p14:creationId xmlns:p14="http://schemas.microsoft.com/office/powerpoint/2010/main" val="2259721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6062" y="103031"/>
            <a:ext cx="11809927" cy="6581104"/>
          </a:xfrm>
          <a:prstGeom prst="rect">
            <a:avLst/>
          </a:prstGeom>
        </p:spPr>
      </p:pic>
    </p:spTree>
    <p:extLst>
      <p:ext uri="{BB962C8B-B14F-4D97-AF65-F5344CB8AC3E}">
        <p14:creationId xmlns:p14="http://schemas.microsoft.com/office/powerpoint/2010/main" val="1088352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512</Words>
  <Application>Microsoft Office PowerPoint</Application>
  <PresentationFormat>Widescreen</PresentationFormat>
  <Paragraphs>18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آشنایی با واحد توانمندسازی معاونت تحقیقات و فناوری دانشگاه علوم پزشکی اصفهان </vt:lpstr>
      <vt:lpstr>توانمندسازی پژوهشی و فناوری</vt:lpstr>
      <vt:lpstr>PowerPoint Presentation</vt:lpstr>
      <vt:lpstr>PowerPoint Presentation</vt:lpstr>
      <vt:lpstr>کارگاههای پژوهشی و فناوری</vt:lpstr>
      <vt:lpstr>PowerPoint Presentation</vt:lpstr>
      <vt:lpstr>محتواهای آموزشی </vt:lpstr>
      <vt:lpstr>PowerPoint Presentation</vt:lpstr>
      <vt:lpstr>PowerPoint Presentation</vt:lpstr>
      <vt:lpstr>مشاوره پژوهشی و فناوری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آشنایی با واحد توانمندسازی معاونت تحقیقات و فناوری دانشگاه علوم پزشکی اصفهان</dc:title>
  <dc:creator>GIGABYTE</dc:creator>
  <cp:lastModifiedBy>GIGABYTE</cp:lastModifiedBy>
  <cp:revision>18</cp:revision>
  <dcterms:created xsi:type="dcterms:W3CDTF">2022-06-08T05:34:24Z</dcterms:created>
  <dcterms:modified xsi:type="dcterms:W3CDTF">2022-06-08T06:58:11Z</dcterms:modified>
</cp:coreProperties>
</file>